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1013" r:id="rId3"/>
    <p:sldId id="1050" r:id="rId5"/>
    <p:sldId id="1051" r:id="rId6"/>
    <p:sldId id="1004" r:id="rId7"/>
    <p:sldId id="1052" r:id="rId8"/>
    <p:sldId id="952" r:id="rId9"/>
    <p:sldId id="404" r:id="rId10"/>
    <p:sldId id="407" r:id="rId11"/>
    <p:sldId id="314" r:id="rId12"/>
    <p:sldId id="1009" r:id="rId13"/>
    <p:sldId id="1086" r:id="rId14"/>
    <p:sldId id="1019" r:id="rId15"/>
    <p:sldId id="1087" r:id="rId16"/>
    <p:sldId id="1088" r:id="rId17"/>
    <p:sldId id="1012" r:id="rId18"/>
    <p:sldId id="1089" r:id="rId19"/>
    <p:sldId id="1026" r:id="rId20"/>
    <p:sldId id="1091" r:id="rId21"/>
    <p:sldId id="1090" r:id="rId22"/>
    <p:sldId id="1092" r:id="rId23"/>
    <p:sldId id="1022" r:id="rId24"/>
    <p:sldId id="1016" r:id="rId25"/>
    <p:sldId id="1093" r:id="rId26"/>
    <p:sldId id="1094" r:id="rId27"/>
    <p:sldId id="1095" r:id="rId28"/>
    <p:sldId id="1096" r:id="rId29"/>
    <p:sldId id="1030" r:id="rId30"/>
    <p:sldId id="1097" r:id="rId31"/>
    <p:sldId id="1099" r:id="rId32"/>
    <p:sldId id="1100" r:id="rId33"/>
    <p:sldId id="1101" r:id="rId34"/>
    <p:sldId id="1098" r:id="rId35"/>
    <p:sldId id="1102" r:id="rId36"/>
    <p:sldId id="959" r:id="rId37"/>
  </p:sldIdLst>
  <p:sldSz cx="12192000" cy="6858000"/>
  <p:notesSz cx="7103745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29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7E1"/>
    <a:srgbClr val="1D1D1D"/>
    <a:srgbClr val="FFC000"/>
    <a:srgbClr val="8E5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2" autoAdjust="0"/>
    <p:restoredTop sz="79480" autoAdjust="0"/>
  </p:normalViewPr>
  <p:slideViewPr>
    <p:cSldViewPr snapToGrid="0" showGuides="1">
      <p:cViewPr varScale="1">
        <p:scale>
          <a:sx n="94" d="100"/>
          <a:sy n="94" d="100"/>
        </p:scale>
        <p:origin x="1616" y="192"/>
      </p:cViewPr>
      <p:guideLst>
        <p:guide orient="horz" pos="2198"/>
        <p:guide pos="29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3402" y="-84"/>
      </p:cViewPr>
      <p:guideLst>
        <p:guide orient="horz" pos="3542"/>
        <p:guide pos="2237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621630160433007"/>
          <c:w val="1"/>
          <c:h val="0.9569239076695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Q1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28A7E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</c:v>
                </c:pt>
              </c:strCache>
            </c:strRef>
          </c:tx>
          <c:explosion val="0"/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Q3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D1D1D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非A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C7CC7-EA73-4A76-879D-6BD4A239FD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47808-DA46-4307-8F6B-0B6CACB271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2AD4-1182-4AB8-87B8-9386B7E1FB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4F054-70ED-4B36-9274-6DAC6BB423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pattFill prst="pct5">
          <a:fgClr>
            <a:srgbClr val="28A7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4150360" y="1461769"/>
          <a:ext cx="3345815" cy="364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pic>
        <p:nvPicPr>
          <p:cNvPr id="6" name="图片 1" descr="圆角-蓝色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50" y="5321300"/>
            <a:ext cx="27987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占位符 26"/>
          <p:cNvSpPr>
            <a:spLocks noGrp="1"/>
          </p:cNvSpPr>
          <p:nvPr>
            <p:ph type="body" idx="18" hasCustomPrompt="1"/>
          </p:nvPr>
        </p:nvSpPr>
        <p:spPr>
          <a:xfrm>
            <a:off x="4840605" y="2920365"/>
            <a:ext cx="2122805" cy="548640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单击编辑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E0308083-9F7E-4138-A187-268429A05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 bwMode="auto">
      <p:bgPr>
        <a:pattFill prst="pct5">
          <a:fgClr>
            <a:srgbClr val="BFBFBF"/>
          </a:fgClr>
          <a:bgClr>
            <a:srgbClr val="F2F2F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2372178"/>
            <a:ext cx="12192000" cy="1844675"/>
          </a:xfrm>
          <a:prstGeom prst="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2525" y="2653665"/>
            <a:ext cx="10515600" cy="1325563"/>
          </a:xfrm>
        </p:spPr>
        <p:txBody>
          <a:bodyPr/>
          <a:lstStyle>
            <a:lvl1pPr>
              <a:defRPr sz="54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副标题 7"/>
          <p:cNvSpPr>
            <a:spLocks noGrp="1"/>
          </p:cNvSpPr>
          <p:nvPr>
            <p:ph type="subTitle" idx="1" hasCustomPrompt="1"/>
          </p:nvPr>
        </p:nvSpPr>
        <p:spPr>
          <a:xfrm>
            <a:off x="1219200" y="4425315"/>
            <a:ext cx="7807960" cy="1655445"/>
          </a:xfrm>
        </p:spPr>
        <p:txBody>
          <a:bodyPr/>
          <a:lstStyle>
            <a:lvl1pPr marL="0" indent="0" algn="l">
              <a:buNone/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讲师：xxx点击添加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32E0F-F916-4EA9-A451-EC0C3959A4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 bwMode="auto">
      <p:bgPr>
        <a:pattFill prst="pct5">
          <a:fgClr>
            <a:srgbClr val="D9D9D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648450"/>
            <a:ext cx="12192000" cy="20955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3" name="组合 6"/>
          <p:cNvGrpSpPr/>
          <p:nvPr/>
        </p:nvGrpSpPr>
        <p:grpSpPr>
          <a:xfrm>
            <a:off x="5949950" y="805524"/>
            <a:ext cx="6238875" cy="182880"/>
            <a:chOff x="3709178" y="2070100"/>
            <a:chExt cx="3810002" cy="279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3709178" y="2070100"/>
              <a:ext cx="1270000" cy="279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979179" y="2070100"/>
              <a:ext cx="1270000" cy="279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49180" y="2070100"/>
              <a:ext cx="1270000" cy="2794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pic>
        <p:nvPicPr>
          <p:cNvPr id="11" name="图片 2" descr="圆角-蓝色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67" y="-185058"/>
            <a:ext cx="2880385" cy="144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880" y="0"/>
            <a:ext cx="10515600" cy="805543"/>
          </a:xfrm>
        </p:spPr>
        <p:txBody>
          <a:bodyPr/>
          <a:lstStyle>
            <a:lvl1pPr>
              <a:defRPr sz="3600" b="1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7" name="内容占位符 36"/>
          <p:cNvSpPr>
            <a:spLocks noGrp="1"/>
          </p:cNvSpPr>
          <p:nvPr>
            <p:ph sz="half" idx="14"/>
          </p:nvPr>
        </p:nvSpPr>
        <p:spPr>
          <a:xfrm>
            <a:off x="520581" y="1077686"/>
            <a:ext cx="10930683" cy="5214257"/>
          </a:xfrm>
        </p:spPr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u"/>
              <a:defRPr sz="24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Ø"/>
              <a:defRPr sz="22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chemeClr val="accent1"/>
              </a:buClr>
              <a:defRPr sz="2000" baseline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chemeClr val="accent1"/>
              </a:buClr>
              <a:defRPr sz="18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chemeClr val="accent1"/>
              </a:buClr>
              <a:defRPr sz="18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17"/>
          </p:nvPr>
        </p:nvSpPr>
        <p:spPr>
          <a:xfrm>
            <a:off x="9285532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0C94582B-9D00-4C0D-B166-02A236ABA59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334A-03C9-4C01-8A1A-B9DD44A94D5B}" type="datetime1">
              <a:rPr lang="zh-CN" altLang="en-US"/>
            </a:fld>
            <a:endParaRPr lang="zh-CN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RHEL Clustering &amp; Storage Management</a:t>
            </a:r>
            <a:endParaRPr lang="zh-CN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027F6-66FF-4DA0-8853-908340C923CF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65778"/>
            <a:ext cx="7152167" cy="586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noProof="1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99" y="1055914"/>
            <a:ext cx="11157857" cy="524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2747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2B56-E833-4A12-A267-B8796472F1F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2" descr="圆角-蓝色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67" y="-185058"/>
            <a:ext cx="2880385" cy="144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6"/>
          <p:cNvGrpSpPr/>
          <p:nvPr userDrawn="1"/>
        </p:nvGrpSpPr>
        <p:grpSpPr>
          <a:xfrm>
            <a:off x="5949950" y="805524"/>
            <a:ext cx="6238875" cy="182880"/>
            <a:chOff x="3709178" y="2070100"/>
            <a:chExt cx="3810002" cy="2794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3709178" y="2070100"/>
              <a:ext cx="1270000" cy="279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979179" y="2070100"/>
              <a:ext cx="1270000" cy="279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49180" y="2070100"/>
              <a:ext cx="1270000" cy="279400"/>
            </a:xfrm>
            <a:prstGeom prst="rect">
              <a:avLst/>
            </a:prstGeom>
            <a:solidFill>
              <a:srgbClr val="28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3200" noProof="1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u"/>
        <a:defRPr sz="24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Ø"/>
        <a:defRPr sz="2200" kern="1200" baseline="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ü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配置</a:t>
            </a:r>
            <a:r>
              <a:rPr kumimoji="1" lang="zh-CN" altLang="en-US" dirty="0">
                <a:sym typeface="+mn-ea"/>
              </a:rPr>
              <a:t>五花八门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 descr="截屏2025-05-07 10.47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1849120"/>
            <a:ext cx="6211570" cy="4694555"/>
          </a:xfrm>
          <a:prstGeom prst="rect">
            <a:avLst/>
          </a:prstGeom>
        </p:spPr>
      </p:pic>
      <p:pic>
        <p:nvPicPr>
          <p:cNvPr id="5" name="图片 4" descr="截屏2025-05-07 10.48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2887345"/>
            <a:ext cx="4097020" cy="2321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基于依赖注入</a:t>
            </a:r>
            <a:r>
              <a:rPr kumimoji="1" lang="en-US" altLang="zh-CN" dirty="0">
                <a:sym typeface="+mn-ea"/>
              </a:rPr>
              <a:t>(DI)</a:t>
            </a:r>
            <a:r>
              <a:rPr kumimoji="1" lang="zh-CN" altLang="en-US" dirty="0">
                <a:sym typeface="+mn-ea"/>
              </a:rPr>
              <a:t>的配置</a:t>
            </a:r>
            <a:r>
              <a:rPr kumimoji="1" lang="zh-CN" altLang="en-US" dirty="0">
                <a:sym typeface="+mn-ea"/>
              </a:rPr>
              <a:t>管理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 descr="截屏2025-05-07 15.44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3380" y="1178560"/>
            <a:ext cx="9131935" cy="5226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基于依赖注入</a:t>
            </a:r>
            <a:r>
              <a:rPr kumimoji="1" lang="en-US" altLang="zh-CN" dirty="0">
                <a:sym typeface="+mn-ea"/>
              </a:rPr>
              <a:t>(DI)</a:t>
            </a:r>
            <a:r>
              <a:rPr kumimoji="1" lang="zh-CN" altLang="en-US" dirty="0">
                <a:sym typeface="+mn-ea"/>
              </a:rPr>
              <a:t>的配置</a:t>
            </a:r>
            <a:r>
              <a:rPr kumimoji="1" lang="zh-CN" altLang="en-US" dirty="0">
                <a:sym typeface="+mn-ea"/>
              </a:rPr>
              <a:t>管理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 descr="截屏2025-05-07 15.45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2072005"/>
            <a:ext cx="3676650" cy="3265805"/>
          </a:xfrm>
          <a:prstGeom prst="rect">
            <a:avLst/>
          </a:prstGeom>
        </p:spPr>
      </p:pic>
      <p:pic>
        <p:nvPicPr>
          <p:cNvPr id="5" name="图片 4" descr="截屏2025-05-07 15.45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90" y="2541905"/>
            <a:ext cx="7922895" cy="2326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注册与</a:t>
            </a:r>
            <a:r>
              <a:rPr kumimoji="1" lang="zh-CN" altLang="en-US" dirty="0">
                <a:sym typeface="+mn-ea"/>
              </a:rPr>
              <a:t>获取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 descr="截屏2025-05-07 16.08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720" y="1351915"/>
            <a:ext cx="469709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注册与</a:t>
            </a:r>
            <a:r>
              <a:rPr kumimoji="1" lang="zh-CN" altLang="en-US" dirty="0">
                <a:sym typeface="+mn-ea"/>
              </a:rPr>
              <a:t>获取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 descr="截屏2025-05-07 16.10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70" y="1470660"/>
            <a:ext cx="4380230" cy="4330065"/>
          </a:xfrm>
          <a:prstGeom prst="rect">
            <a:avLst/>
          </a:prstGeom>
        </p:spPr>
      </p:pic>
      <p:pic>
        <p:nvPicPr>
          <p:cNvPr id="6" name="图片 5" descr="截屏2025-05-07 16.11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95" y="1470025"/>
            <a:ext cx="4407535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注册与</a:t>
            </a:r>
            <a:r>
              <a:rPr kumimoji="1" lang="zh-CN" altLang="en-US" dirty="0">
                <a:sym typeface="+mn-ea"/>
              </a:rPr>
              <a:t>获取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 descr="截屏2025-05-07 16.12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425" y="1557020"/>
            <a:ext cx="6670675" cy="4136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sz="4800" dirty="0">
                <a:sym typeface="+mn-ea"/>
              </a:rPr>
              <a:t>大型项目为什么需要对象管理(Ioc)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BlogAPI </a:t>
            </a:r>
            <a:r>
              <a:rPr kumimoji="1" lang="zh-CN" altLang="en-US" dirty="0">
                <a:sym typeface="+mn-ea"/>
              </a:rPr>
              <a:t>业务对象</a:t>
            </a:r>
            <a:r>
              <a:rPr kumimoji="1" lang="zh-CN" altLang="en-US" dirty="0">
                <a:sym typeface="+mn-ea"/>
              </a:rPr>
              <a:t>关系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 descr="截屏2025-05-07 16.20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690" y="1417955"/>
            <a:ext cx="92964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BlogAPI </a:t>
            </a:r>
            <a:r>
              <a:rPr kumimoji="1" lang="zh-CN" altLang="en-US" dirty="0">
                <a:sym typeface="+mn-ea"/>
              </a:rPr>
              <a:t>业务对象</a:t>
            </a:r>
            <a:r>
              <a:rPr kumimoji="1" lang="zh-CN" altLang="en-US" dirty="0">
                <a:sym typeface="+mn-ea"/>
              </a:rPr>
              <a:t>关系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 descr="截屏2025-05-07 16.21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828800"/>
            <a:ext cx="94869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根据复杂的</a:t>
            </a:r>
            <a:r>
              <a:rPr kumimoji="1" lang="zh-CN" altLang="en-US" dirty="0">
                <a:sym typeface="+mn-ea"/>
              </a:rPr>
              <a:t>业务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6650" y="1514475"/>
            <a:ext cx="6903085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更加复杂的</a:t>
            </a:r>
            <a:r>
              <a:rPr kumimoji="1" lang="zh-CN" altLang="en-US" dirty="0">
                <a:sym typeface="+mn-ea"/>
              </a:rPr>
              <a:t>业务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49450" y="1482725"/>
            <a:ext cx="8572500" cy="4215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配置</a:t>
            </a:r>
            <a:r>
              <a:rPr kumimoji="1" lang="zh-CN" altLang="en-US" dirty="0">
                <a:sym typeface="+mn-ea"/>
              </a:rPr>
              <a:t>五花八门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8515" y="4931410"/>
            <a:ext cx="1646555" cy="1123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 rot="21210410">
            <a:off x="3362325" y="5020945"/>
            <a:ext cx="1646555" cy="1123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404610" y="4931410"/>
            <a:ext cx="1646555" cy="1123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21210410">
            <a:off x="9446895" y="5147945"/>
            <a:ext cx="1646555" cy="1123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179320" y="4163695"/>
            <a:ext cx="8257540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非常不标准</a:t>
            </a:r>
            <a:r>
              <a:rPr lang="en-US" altLang="zh-CN"/>
              <a:t>: </a:t>
            </a:r>
            <a:r>
              <a:rPr lang="zh-CN" altLang="en-US"/>
              <a:t>每个项目</a:t>
            </a:r>
            <a:r>
              <a:rPr lang="en-US" altLang="zh-CN"/>
              <a:t> </a:t>
            </a:r>
            <a:r>
              <a:rPr lang="zh-CN" altLang="en-US"/>
              <a:t>都需要</a:t>
            </a:r>
            <a:r>
              <a:rPr lang="en-US" altLang="zh-CN"/>
              <a:t> </a:t>
            </a:r>
            <a:r>
              <a:rPr lang="zh-CN" altLang="en-US"/>
              <a:t>重写一遍，如果是不同的开发人员</a:t>
            </a:r>
            <a:r>
              <a:rPr lang="en-US" altLang="zh-CN"/>
              <a:t> </a:t>
            </a:r>
            <a:r>
              <a:rPr lang="zh-CN" altLang="en-US"/>
              <a:t>可能方式</a:t>
            </a:r>
            <a:r>
              <a:rPr lang="zh-CN" altLang="en-US"/>
              <a:t>各异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21210410">
            <a:off x="760095" y="2280285"/>
            <a:ext cx="1646555" cy="11239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功能模块</a:t>
            </a:r>
            <a:r>
              <a:rPr lang="en-US" altLang="zh-CN"/>
              <a:t>A 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690495" y="2548890"/>
            <a:ext cx="8257540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不具有通用性，比如</a:t>
            </a:r>
            <a:r>
              <a:rPr lang="en-US" altLang="zh-CN"/>
              <a:t> </a:t>
            </a:r>
            <a:r>
              <a:rPr lang="zh-CN" altLang="en-US"/>
              <a:t>我需要</a:t>
            </a:r>
            <a:r>
              <a:rPr lang="en-US" altLang="zh-CN"/>
              <a:t> </a:t>
            </a:r>
            <a:r>
              <a:rPr lang="zh-CN" altLang="en-US"/>
              <a:t>依赖数据库</a:t>
            </a:r>
            <a:r>
              <a:rPr lang="en-US" altLang="zh-CN"/>
              <a:t> </a:t>
            </a:r>
            <a:r>
              <a:rPr lang="zh-CN" altLang="en-US"/>
              <a:t>实现一个简单的</a:t>
            </a:r>
            <a:r>
              <a:rPr lang="en-US" altLang="zh-CN"/>
              <a:t> </a:t>
            </a:r>
            <a:r>
              <a:rPr lang="zh-CN" altLang="en-US"/>
              <a:t>用户管理与鉴权</a:t>
            </a:r>
            <a:r>
              <a:rPr lang="en-US" altLang="zh-CN"/>
              <a:t> </a:t>
            </a:r>
            <a:r>
              <a:rPr lang="zh-CN" altLang="en-US"/>
              <a:t>就无法有标准化</a:t>
            </a:r>
            <a:r>
              <a:rPr lang="zh-CN" altLang="en-US"/>
              <a:t>实现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引入</a:t>
            </a:r>
            <a:r>
              <a:rPr kumimoji="1" lang="en-US" altLang="zh-CN" dirty="0">
                <a:sym typeface="+mn-ea"/>
              </a:rPr>
              <a:t>Ioc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3" name="图片 2" descr="截屏2025-05-07 16.25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615" y="1187450"/>
            <a:ext cx="9798685" cy="5269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sz="4800" dirty="0">
                <a:sym typeface="+mn-ea"/>
              </a:rPr>
              <a:t>如何设计一个小型的Ioc框架</a:t>
            </a:r>
            <a:endParaRPr kumimoji="1" lang="en-US" altLang="zh-CN" sz="4800" dirty="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容器与对象</a:t>
            </a:r>
            <a:r>
              <a:rPr kumimoji="1" lang="zh-CN" altLang="en-US" dirty="0">
                <a:sym typeface="+mn-ea"/>
              </a:rPr>
              <a:t>定义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 descr="截屏2025-05-08 05.27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0" y="4527550"/>
            <a:ext cx="3633470" cy="2140585"/>
          </a:xfrm>
          <a:prstGeom prst="rect">
            <a:avLst/>
          </a:prstGeom>
        </p:spPr>
      </p:pic>
      <p:pic>
        <p:nvPicPr>
          <p:cNvPr id="6" name="图片 5" descr="截屏2025-05-08 05.30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1034415"/>
            <a:ext cx="8920480" cy="33521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使用</a:t>
            </a:r>
            <a:r>
              <a:rPr kumimoji="1" lang="en-US" altLang="zh-CN" dirty="0">
                <a:sym typeface="+mn-ea"/>
              </a:rPr>
              <a:t>Map</a:t>
            </a:r>
            <a:r>
              <a:rPr kumimoji="1" lang="zh-CN" altLang="en-US" dirty="0">
                <a:sym typeface="+mn-ea"/>
              </a:rPr>
              <a:t>实现一个</a:t>
            </a:r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容器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 descr="截屏2025-05-08 05.31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935" y="1200150"/>
            <a:ext cx="5306695" cy="53066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分区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92530"/>
            <a:ext cx="12192000" cy="5552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简单的</a:t>
            </a:r>
            <a:r>
              <a:rPr kumimoji="1" lang="en-US" altLang="zh-CN" dirty="0">
                <a:sym typeface="+mn-ea"/>
              </a:rPr>
              <a:t>ioc</a:t>
            </a:r>
            <a:r>
              <a:rPr kumimoji="1" lang="zh-CN" altLang="en-US" dirty="0">
                <a:sym typeface="+mn-ea"/>
              </a:rPr>
              <a:t>分区</a:t>
            </a:r>
            <a:r>
              <a:rPr kumimoji="1" lang="zh-CN" altLang="en-US" dirty="0">
                <a:sym typeface="+mn-ea"/>
              </a:rPr>
              <a:t>实现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4" name="图片 3" descr="截屏2025-05-08 05.33.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9415" y="2000250"/>
            <a:ext cx="5105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如何使用</a:t>
            </a:r>
            <a:r>
              <a:rPr kumimoji="1" lang="en-US" altLang="zh-CN" dirty="0">
                <a:sym typeface="+mn-ea"/>
              </a:rPr>
              <a:t>ioc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5" name="图片 4" descr="截屏2025-05-08 05.37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935" y="1421130"/>
            <a:ext cx="68199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sz="4800" dirty="0">
                <a:sym typeface="+mn-ea"/>
              </a:rPr>
              <a:t>基于Ioc的模块化项目开发实战</a:t>
            </a:r>
            <a:endParaRPr kumimoji="1" lang="zh-CN" altLang="en-US" sz="4800" dirty="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组件化的</a:t>
            </a:r>
            <a:r>
              <a:rPr kumimoji="1" lang="en-US" altLang="zh-CN" dirty="0">
                <a:sym typeface="+mn-ea"/>
              </a:rPr>
              <a:t>Ioc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00" y="752475"/>
            <a:ext cx="7724775" cy="610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9425" y="3210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ioc </a:t>
            </a:r>
            <a:r>
              <a:rPr lang="zh-CN" altLang="en-US"/>
              <a:t>提供工具，</a:t>
            </a:r>
            <a:r>
              <a:rPr lang="zh-CN" altLang="en-US"/>
              <a:t>更专注于业务</a:t>
            </a:r>
            <a:r>
              <a:rPr lang="zh-CN" altLang="en-US"/>
              <a:t>开发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组件化的</a:t>
            </a:r>
            <a:r>
              <a:rPr kumimoji="1" lang="en-US" altLang="zh-CN" dirty="0">
                <a:sym typeface="+mn-ea"/>
              </a:rPr>
              <a:t>Ioc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5" name="图片 4" descr="截屏2025-05-08 05.4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1605" y="1711325"/>
            <a:ext cx="4102100" cy="3873500"/>
          </a:xfrm>
          <a:prstGeom prst="rect">
            <a:avLst/>
          </a:prstGeom>
        </p:spPr>
      </p:pic>
      <p:pic>
        <p:nvPicPr>
          <p:cNvPr id="6" name="图片 5" descr="截屏2025-05-08 05.42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1711325"/>
            <a:ext cx="41021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735"/>
            <a:ext cx="8978900" cy="586740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手动传递</a:t>
            </a:r>
            <a:r>
              <a:rPr kumimoji="1" lang="zh-CN" altLang="en-US" dirty="0">
                <a:sym typeface="+mn-ea"/>
              </a:rPr>
              <a:t>依赖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6" name="图片 5" descr="截屏2025-05-07 11.00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880" y="1223645"/>
            <a:ext cx="4170680" cy="512635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59155" y="2668905"/>
            <a:ext cx="5237480" cy="1301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非常多的业务控制器，非常多的初始化函数甚至</a:t>
            </a:r>
            <a:r>
              <a:rPr lang="zh-CN" altLang="en-US"/>
              <a:t>参数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组件化的</a:t>
            </a:r>
            <a:r>
              <a:rPr kumimoji="1" lang="en-US" altLang="zh-CN" dirty="0">
                <a:sym typeface="+mn-ea"/>
              </a:rPr>
              <a:t>Ioc - API Doc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5355" y="1276985"/>
            <a:ext cx="10321925" cy="53251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组件化的</a:t>
            </a:r>
            <a:r>
              <a:rPr kumimoji="1" lang="en-US" altLang="zh-CN" dirty="0">
                <a:sym typeface="+mn-ea"/>
              </a:rPr>
              <a:t>Ioc - API Doc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4" name="图片 3" descr="截屏2025-05-08 05.44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1115060"/>
            <a:ext cx="8562975" cy="55924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模块化的</a:t>
            </a:r>
            <a:r>
              <a:rPr kumimoji="1" lang="en-US" altLang="zh-CN" dirty="0">
                <a:sym typeface="+mn-ea"/>
              </a:rPr>
              <a:t>Ioc - iam </a:t>
            </a:r>
            <a:r>
              <a:rPr kumimoji="1" lang="zh-CN" altLang="en-US" dirty="0">
                <a:sym typeface="+mn-ea"/>
              </a:rPr>
              <a:t>鉴权</a:t>
            </a:r>
            <a:r>
              <a:rPr kumimoji="1" lang="zh-CN" altLang="en-US" dirty="0">
                <a:sym typeface="+mn-ea"/>
              </a:rPr>
              <a:t>模块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1340" y="988695"/>
            <a:ext cx="4389755" cy="5789930"/>
          </a:xfrm>
          <a:prstGeom prst="rect">
            <a:avLst/>
          </a:prstGeom>
        </p:spPr>
      </p:pic>
      <p:pic>
        <p:nvPicPr>
          <p:cNvPr id="4" name="图片 3" descr="截屏2025-05-08 05.47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110" y="1574800"/>
            <a:ext cx="1941830" cy="48177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模块化的</a:t>
            </a:r>
            <a:r>
              <a:rPr kumimoji="1" lang="en-US" altLang="zh-CN" dirty="0">
                <a:sym typeface="+mn-ea"/>
              </a:rPr>
              <a:t>Ioc - iam </a:t>
            </a:r>
            <a:r>
              <a:rPr kumimoji="1" lang="zh-CN" altLang="en-US" dirty="0">
                <a:sym typeface="+mn-ea"/>
              </a:rPr>
              <a:t>鉴权</a:t>
            </a:r>
            <a:r>
              <a:rPr kumimoji="1" lang="zh-CN" altLang="en-US" dirty="0">
                <a:sym typeface="+mn-ea"/>
              </a:rPr>
              <a:t>模块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5" name="图片 4" descr="截屏2025-05-08 05.49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1190625"/>
            <a:ext cx="93853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副标题 4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25950"/>
            <a:ext cx="9223375" cy="1654175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咨询热线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400-080-6560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官方网站：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www.magedu.com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6"/>
          <p:cNvSpPr txBox="1">
            <a:spLocks noChangeArrowheads="1"/>
          </p:cNvSpPr>
          <p:nvPr/>
        </p:nvSpPr>
        <p:spPr bwMode="auto">
          <a:xfrm>
            <a:off x="638175" y="960348"/>
            <a:ext cx="105156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itchFamily="2" charset="-122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祝大家学业有成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735"/>
            <a:ext cx="8978900" cy="586740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手动传递</a:t>
            </a:r>
            <a:r>
              <a:rPr kumimoji="1" lang="zh-CN" altLang="en-US" dirty="0">
                <a:sym typeface="+mn-ea"/>
              </a:rPr>
              <a:t>依赖</a:t>
            </a:r>
            <a:endParaRPr kumimoji="1" lang="zh-CN" altLang="en-US" dirty="0">
              <a:sym typeface="+mn-ea"/>
            </a:endParaRPr>
          </a:p>
        </p:txBody>
      </p:sp>
      <p:pic>
        <p:nvPicPr>
          <p:cNvPr id="7" name="图片 6" descr="截屏2025-05-07 11.01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8515" y="1147445"/>
            <a:ext cx="4077335" cy="551434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59155" y="3279140"/>
            <a:ext cx="5237480" cy="1301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main </a:t>
            </a:r>
            <a:r>
              <a:rPr lang="zh-CN" altLang="en-US"/>
              <a:t>入口</a:t>
            </a:r>
            <a:r>
              <a:rPr lang="en-US" altLang="zh-CN"/>
              <a:t> </a:t>
            </a:r>
            <a:r>
              <a:rPr lang="zh-CN" altLang="en-US"/>
              <a:t>需要</a:t>
            </a:r>
            <a:r>
              <a:rPr lang="en-US" altLang="zh-CN"/>
              <a:t> </a:t>
            </a:r>
            <a:r>
              <a:rPr lang="zh-CN" altLang="en-US"/>
              <a:t>把这些</a:t>
            </a:r>
            <a:r>
              <a:rPr lang="en-US" altLang="zh-CN"/>
              <a:t> </a:t>
            </a:r>
            <a:r>
              <a:rPr lang="zh-CN" altLang="en-US"/>
              <a:t>对象，一个一个完成初始化，并组装</a:t>
            </a:r>
            <a:r>
              <a:rPr lang="zh-CN" altLang="en-US"/>
              <a:t>起来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65735"/>
            <a:ext cx="8978900" cy="586740"/>
          </a:xfrm>
        </p:spPr>
        <p:txBody>
          <a:bodyPr/>
          <a:lstStyle/>
          <a:p>
            <a:r>
              <a:rPr kumimoji="1" lang="zh-CN" altLang="en-US" dirty="0">
                <a:sym typeface="+mn-ea"/>
              </a:rPr>
              <a:t>手动传递</a:t>
            </a:r>
            <a:r>
              <a:rPr kumimoji="1" lang="zh-CN" altLang="en-US" dirty="0">
                <a:sym typeface="+mn-ea"/>
              </a:rPr>
              <a:t>依赖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59155" y="3279140"/>
            <a:ext cx="5237480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NewB(NewA(NewDB())) ......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858885" y="4931410"/>
            <a:ext cx="1646555" cy="11239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数据库</a:t>
            </a:r>
            <a:r>
              <a:rPr lang="zh-CN" altLang="en-US"/>
              <a:t>配置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 rot="21210410">
            <a:off x="8917305" y="3169920"/>
            <a:ext cx="1646555" cy="11239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功能模块</a:t>
            </a:r>
            <a:r>
              <a:rPr lang="en-US" altLang="zh-CN"/>
              <a:t>A 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 rot="21210410">
            <a:off x="8800465" y="1354455"/>
            <a:ext cx="1646555" cy="11239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功能模块</a:t>
            </a:r>
            <a:r>
              <a:rPr lang="en-US" altLang="zh-CN"/>
              <a:t>B 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4925" y="2686050"/>
            <a:ext cx="12210415" cy="1325880"/>
          </a:xfrm>
        </p:spPr>
        <p:txBody>
          <a:bodyPr/>
          <a:lstStyle/>
          <a:p>
            <a:r>
              <a:rPr kumimoji="1" dirty="0">
                <a:sym typeface="+mn-ea"/>
              </a:rPr>
              <a:t>Go 语言大型项目开发必备技能之Ioc</a:t>
            </a:r>
            <a:endParaRPr kumimoji="1" dirty="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4425316"/>
            <a:ext cx="6242957" cy="1028428"/>
          </a:xfrm>
        </p:spPr>
        <p:txBody>
          <a:bodyPr/>
          <a:lstStyle/>
          <a:p>
            <a:r>
              <a:rPr lang="zh-CN" altLang="en-US" dirty="0"/>
              <a:t>讲师：老喻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2E0F-F916-4EA9-A451-EC0C3959A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自我简介</a:t>
            </a:r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1083310"/>
            <a:ext cx="5412740" cy="50266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200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/>
              <a:t>运维, 研发, 产品, 架构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创业做过拼车和团购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参与社区, 分享与探讨技术价值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坚持写博客, 记录与分享体验</a:t>
            </a:r>
            <a:endParaRPr kumimoji="1" lang="zh-CN" altLang="en-US" sz="2800" dirty="0"/>
          </a:p>
          <a:p>
            <a:pPr marL="0" indent="0">
              <a:buNone/>
            </a:pPr>
            <a:r>
              <a:rPr kumimoji="1" lang="en-US" altLang="zh-CN" sz="2800" dirty="0"/>
              <a:t>(https://yumaojun03.github.io/)</a:t>
            </a:r>
            <a:endParaRPr kumimoji="1" lang="zh-CN" altLang="en-US" sz="2800" dirty="0"/>
          </a:p>
          <a:p>
            <a:endParaRPr kumimoji="1" lang="zh-CN" altLang="en-US" sz="2800" dirty="0"/>
          </a:p>
          <a:p>
            <a:r>
              <a:rPr kumimoji="1" lang="zh-CN" altLang="en-US" sz="2800" dirty="0"/>
              <a:t>将经验汇聚成产品</a:t>
            </a:r>
            <a:r>
              <a:rPr kumimoji="1" lang="en-US" altLang="zh-CN" sz="2800" dirty="0"/>
              <a:t>,</a:t>
            </a:r>
            <a:r>
              <a:rPr kumimoji="1" lang="zh-CN" altLang="en-US" sz="2800" dirty="0"/>
              <a:t>通过开源项目传递价值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5570" y="1083310"/>
            <a:ext cx="458470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3096895"/>
            <a:ext cx="5755640" cy="3250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76040" y="4190365"/>
            <a:ext cx="4439285" cy="2001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2200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sz="2800" dirty="0"/>
              <a:t>基于Ioc框架开发项目初体验</a:t>
            </a:r>
            <a:endParaRPr kumimoji="1" sz="2800" dirty="0"/>
          </a:p>
          <a:p>
            <a:endParaRPr kumimoji="1" lang="zh-CN" altLang="en-US" sz="2800" dirty="0"/>
          </a:p>
          <a:p>
            <a:r>
              <a:rPr kumimoji="1" sz="2800" dirty="0">
                <a:sym typeface="+mn-ea"/>
              </a:rPr>
              <a:t>大型项目为什么需要对象管理(Ioc)</a:t>
            </a:r>
            <a:endParaRPr kumimoji="1" sz="2800" dirty="0">
              <a:sym typeface="+mn-ea"/>
            </a:endParaRPr>
          </a:p>
          <a:p>
            <a:endParaRPr kumimoji="1" sz="2800" dirty="0">
              <a:sym typeface="+mn-ea"/>
            </a:endParaRPr>
          </a:p>
          <a:p>
            <a:r>
              <a:rPr kumimoji="1" sz="2800" dirty="0">
                <a:sym typeface="+mn-ea"/>
              </a:rPr>
              <a:t>如何设计一个小型的Ioc框架</a:t>
            </a:r>
            <a:endParaRPr kumimoji="1" sz="2800" dirty="0">
              <a:sym typeface="+mn-ea"/>
            </a:endParaRPr>
          </a:p>
          <a:p>
            <a:endParaRPr kumimoji="1" sz="2800" dirty="0">
              <a:sym typeface="+mn-ea"/>
            </a:endParaRPr>
          </a:p>
          <a:p>
            <a:r>
              <a:rPr kumimoji="1" sz="2800" dirty="0">
                <a:sym typeface="+mn-ea"/>
              </a:rPr>
              <a:t>基于Ioc的模块化项目开发实战</a:t>
            </a:r>
            <a:endParaRPr kumimoji="1" sz="2800" dirty="0">
              <a:sym typeface="+mn-ea"/>
            </a:endParaRPr>
          </a:p>
          <a:p>
            <a:endParaRPr kumimoji="1" sz="2800" dirty="0"/>
          </a:p>
          <a:p>
            <a:endParaRPr kumimoji="1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965" y="1328420"/>
            <a:ext cx="7620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 noChangeArrowheads="1"/>
          </p:cNvSpPr>
          <p:nvPr>
            <p:ph type="title"/>
          </p:nvPr>
        </p:nvSpPr>
        <p:spPr>
          <a:xfrm>
            <a:off x="379413" y="2654300"/>
            <a:ext cx="11288712" cy="1325563"/>
          </a:xfrm>
        </p:spPr>
        <p:txBody>
          <a:bodyPr/>
          <a:lstStyle/>
          <a:p>
            <a:pPr algn="ctr"/>
            <a:r>
              <a:rPr kumimoji="1" sz="4800" dirty="0">
                <a:sym typeface="+mn-ea"/>
              </a:rPr>
              <a:t>基于Ioc框架开发项目初体验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WPS 演示</Application>
  <PresentationFormat>宽屏</PresentationFormat>
  <Paragraphs>126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Helvetica Neue</vt:lpstr>
      <vt:lpstr>汉仪书宋二KW</vt:lpstr>
      <vt:lpstr>Open Sans Light</vt:lpstr>
      <vt:lpstr>微软雅黑</vt:lpstr>
      <vt:lpstr>汉仪旗黑</vt:lpstr>
      <vt:lpstr>宋体</vt:lpstr>
      <vt:lpstr>Arial Unicode MS</vt:lpstr>
      <vt:lpstr>苹方-简</vt:lpstr>
      <vt:lpstr>Calibri Light</vt:lpstr>
      <vt:lpstr>Apple Color Emoji</vt:lpstr>
      <vt:lpstr>自定义设计方案</vt:lpstr>
      <vt:lpstr>配置五花八门</vt:lpstr>
      <vt:lpstr>配置五花八门</vt:lpstr>
      <vt:lpstr>手动传递依赖</vt:lpstr>
      <vt:lpstr>手动传递依赖</vt:lpstr>
      <vt:lpstr>手动传递依赖</vt:lpstr>
      <vt:lpstr>Go 语言大型项目开发必备技能之Ioc</vt:lpstr>
      <vt:lpstr>自我简介</vt:lpstr>
      <vt:lpstr>提纲</vt:lpstr>
      <vt:lpstr>基于Ioc框架开发项目初体验</vt:lpstr>
      <vt:lpstr>Restful API</vt:lpstr>
      <vt:lpstr>基于依赖注入(DI)的配置管理</vt:lpstr>
      <vt:lpstr>流程示意图</vt:lpstr>
      <vt:lpstr>Ioc注册与获取</vt:lpstr>
      <vt:lpstr>Ioc注册与获取</vt:lpstr>
      <vt:lpstr>如何使用gorm访问数据库</vt:lpstr>
      <vt:lpstr>BlogAPI 业务对象关系</vt:lpstr>
      <vt:lpstr>使用db对象来与数据库进行交互</vt:lpstr>
      <vt:lpstr>更加复杂的业务</vt:lpstr>
      <vt:lpstr>BlogAPI 业务对象关系</vt:lpstr>
      <vt:lpstr>更加复杂的业务</vt:lpstr>
      <vt:lpstr>一个简单的CRUD</vt:lpstr>
      <vt:lpstr>启动</vt:lpstr>
      <vt:lpstr>Ioc容器与对象定义</vt:lpstr>
      <vt:lpstr>使用Map实现一个Ioc容器</vt:lpstr>
      <vt:lpstr>ioc分区</vt:lpstr>
      <vt:lpstr>简单的ioc分区实现</vt:lpstr>
      <vt:lpstr>如何处理项目配置</vt:lpstr>
      <vt:lpstr>如何使用ioc</vt:lpstr>
      <vt:lpstr>组件化的Ioc</vt:lpstr>
      <vt:lpstr>组件化的Ioc</vt:lpstr>
      <vt:lpstr>组件化的Ioc - API Doc</vt:lpstr>
      <vt:lpstr>组件化的Ioc</vt:lpstr>
      <vt:lpstr>模块化的Ioc - iam 鉴权模块</vt:lpstr>
      <vt:lpstr>谢 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李纳斯</cp:lastModifiedBy>
  <cp:revision>1528</cp:revision>
  <dcterms:created xsi:type="dcterms:W3CDTF">2025-05-07T21:49:34Z</dcterms:created>
  <dcterms:modified xsi:type="dcterms:W3CDTF">2025-05-07T21:49:34Z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7574BAF3570B4D6C8349CA523248A172</vt:lpwstr>
  </property>
</Properties>
</file>